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653" r:id="rId1"/>
    <p:sldMasterId id="2147483840" r:id="rId2"/>
  </p:sldMasterIdLst>
  <p:notesMasterIdLst>
    <p:notesMasterId r:id="rId26"/>
  </p:notesMasterIdLst>
  <p:handoutMasterIdLst>
    <p:handoutMasterId r:id="rId27"/>
  </p:handoutMasterIdLst>
  <p:sldIdLst>
    <p:sldId id="808" r:id="rId3"/>
    <p:sldId id="765" r:id="rId4"/>
    <p:sldId id="340" r:id="rId5"/>
    <p:sldId id="346" r:id="rId6"/>
    <p:sldId id="538" r:id="rId7"/>
    <p:sldId id="810" r:id="rId8"/>
    <p:sldId id="490" r:id="rId9"/>
    <p:sldId id="811" r:id="rId10"/>
    <p:sldId id="809" r:id="rId11"/>
    <p:sldId id="435" r:id="rId12"/>
    <p:sldId id="774" r:id="rId13"/>
    <p:sldId id="802" r:id="rId14"/>
    <p:sldId id="803" r:id="rId15"/>
    <p:sldId id="780" r:id="rId16"/>
    <p:sldId id="805" r:id="rId17"/>
    <p:sldId id="776" r:id="rId18"/>
    <p:sldId id="775" r:id="rId19"/>
    <p:sldId id="806" r:id="rId20"/>
    <p:sldId id="812" r:id="rId21"/>
    <p:sldId id="813" r:id="rId22"/>
    <p:sldId id="814" r:id="rId23"/>
    <p:sldId id="815" r:id="rId24"/>
    <p:sldId id="816" r:id="rId25"/>
  </p:sldIdLst>
  <p:sldSz cx="9144000" cy="6858000" type="screen4x3"/>
  <p:notesSz cx="7315200" cy="96012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0909" autoAdjust="0"/>
  </p:normalViewPr>
  <p:slideViewPr>
    <p:cSldViewPr>
      <p:cViewPr varScale="1">
        <p:scale>
          <a:sx n="118" d="100"/>
          <a:sy n="118" d="100"/>
        </p:scale>
        <p:origin x="7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pPr>
              <a:defRPr/>
            </a:pPr>
            <a:fld id="{4F456261-E734-41E1-A12F-83AD3941EAD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9376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pPr>
              <a:defRPr/>
            </a:pPr>
            <a:fld id="{0C6A583F-D6A0-4399-A4B9-B548E0833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72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r-Latn-C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457BAE-DE86-419F-A291-185FEFDEDD5C}" type="slidenum">
              <a:rPr lang="hr-HR" smtClean="0"/>
              <a:pPr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4944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900113" y="3429000"/>
            <a:ext cx="6911975" cy="0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900113" y="3500438"/>
            <a:ext cx="6911975" cy="15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989138"/>
            <a:ext cx="7772400" cy="1470025"/>
          </a:xfrm>
          <a:ln algn="ctr"/>
        </p:spPr>
        <p:txBody>
          <a:bodyPr/>
          <a:lstStyle>
            <a:lvl1pPr>
              <a:defRPr sz="40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573463"/>
            <a:ext cx="6400800" cy="1681162"/>
          </a:xfrm>
          <a:ln algn="ctr"/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03800" y="6237288"/>
            <a:ext cx="3286125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79388" y="5876925"/>
            <a:ext cx="8785225" cy="2889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 algn="ctr"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87496-2A84-40BA-BAD2-95B295954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10E13-D0FC-4314-AF1B-1679E56C9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ED52F-6875-4702-B9CC-B1D4F856A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CBAA5-4C79-4AB0-B589-9BF764A8C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0DA20-6C6A-44AA-9AF6-04D23B4B0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AD578-2727-4D49-A711-545E1BA96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291E5-EE1F-44B8-84D3-A35087E5D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E5A27-6FD3-4FA3-ABF6-8E756FC75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BDF04-CD58-42E8-A161-223EB3BFE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1D739-BFDD-4C9B-B193-9B8CD270D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022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022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E33AA-3EFA-479E-A7C2-D01CD4D63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new-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0564">
            <a:off x="2803525" y="785813"/>
            <a:ext cx="3770313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13"/>
          <p:cNvSpPr>
            <a:spLocks noChangeShapeType="1"/>
          </p:cNvSpPr>
          <p:nvPr userDrawn="1"/>
        </p:nvSpPr>
        <p:spPr bwMode="auto">
          <a:xfrm>
            <a:off x="323850" y="3502025"/>
            <a:ext cx="828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pic>
        <p:nvPicPr>
          <p:cNvPr id="6" name="Picture 9" descr="logo_fer.t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8032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D:\Mislav\Uprava_FER-a\Organizacija\UNIZG_vizualni_identitet\UniZg-Logo-Sastavnica_mg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4450"/>
            <a:ext cx="120015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2812832"/>
            <a:ext cx="8280920" cy="646331"/>
          </a:xfrm>
          <a:ln algn="ctr"/>
        </p:spPr>
        <p:txBody>
          <a:bodyPr/>
          <a:lstStyle>
            <a:lvl1pPr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hr-HR" dirty="0" err="1"/>
              <a:t>Click</a:t>
            </a:r>
            <a:r>
              <a:rPr lang="hr-HR" dirty="0"/>
              <a:t> to </a:t>
            </a:r>
            <a:r>
              <a:rPr lang="hr-HR" dirty="0" err="1"/>
              <a:t>edit</a:t>
            </a:r>
            <a:r>
              <a:rPr lang="hr-HR" dirty="0"/>
              <a:t> </a:t>
            </a:r>
            <a:r>
              <a:rPr lang="hr-HR" dirty="0" err="1"/>
              <a:t>Master</a:t>
            </a:r>
            <a:r>
              <a:rPr lang="hr-HR" dirty="0"/>
              <a:t> </a:t>
            </a:r>
            <a:r>
              <a:rPr lang="hr-HR"/>
              <a:t>title style</a:t>
            </a:r>
            <a:endParaRPr lang="hr-H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3573463"/>
            <a:ext cx="8280920" cy="369332"/>
          </a:xfrm>
          <a:ln algn="ctr"/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hr-HR" dirty="0" err="1"/>
              <a:t>Click</a:t>
            </a:r>
            <a:r>
              <a:rPr lang="hr-HR" dirty="0"/>
              <a:t> to </a:t>
            </a:r>
            <a:r>
              <a:rPr lang="hr-HR" dirty="0" err="1"/>
              <a:t>edit</a:t>
            </a:r>
            <a:r>
              <a:rPr lang="hr-HR" dirty="0"/>
              <a:t> </a:t>
            </a:r>
            <a:r>
              <a:rPr lang="hr-HR" dirty="0" err="1"/>
              <a:t>Master</a:t>
            </a:r>
            <a:r>
              <a:rPr lang="hr-HR" dirty="0"/>
              <a:t> </a:t>
            </a:r>
            <a:r>
              <a:rPr lang="hr-HR" err="1"/>
              <a:t>subtitle</a:t>
            </a:r>
            <a:r>
              <a:rPr lang="hr-HR"/>
              <a:t> style</a:t>
            </a:r>
            <a:endParaRPr lang="hr-HR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03800" y="6237288"/>
            <a:ext cx="3286125" cy="287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2A4B6-29F2-4EB6-A87E-4071A5FA0090}" type="datetime1">
              <a:rPr lang="en-US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79388" y="5876925"/>
            <a:ext cx="8785225" cy="2889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ln algn="ctr"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3CEC3-3970-4227-8D42-68737E0B9C77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2300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new-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0564">
            <a:off x="2803525" y="785813"/>
            <a:ext cx="3770313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0000"/>
            <a:ext cx="8928992" cy="58477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</a:t>
            </a:r>
            <a:r>
              <a:rPr lang="en-US" dirty="0"/>
              <a:t>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2000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</a:t>
            </a:r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0CF3C-26D6-47B2-A391-430BAED4BA63}" type="datetime1">
              <a:rPr lang="en-US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C3DA-FA2E-4D68-AD4C-07FB3809B93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954198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859338" y="6237288"/>
            <a:ext cx="34305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5876925"/>
            <a:ext cx="82073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8350" y="6289675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F2C9197-6DE3-4596-BDE8-C12BABFD4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1042988" y="836613"/>
            <a:ext cx="6911975" cy="0"/>
          </a:xfrm>
          <a:prstGeom prst="line">
            <a:avLst/>
          </a:prstGeom>
          <a:noFill/>
          <a:ln w="38100">
            <a:solidFill>
              <a:srgbClr val="77777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1042988" y="908050"/>
            <a:ext cx="6911975" cy="1588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25" r:id="rId2"/>
    <p:sldLayoutId id="2147483826" r:id="rId3"/>
    <p:sldLayoutId id="2147483827" r:id="rId4"/>
    <p:sldLayoutId id="2147483828" r:id="rId5"/>
    <p:sldLayoutId id="2147483839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894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5F5F5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894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5" descr="new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9436">
            <a:off x="2803525" y="785813"/>
            <a:ext cx="3770313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179388"/>
            <a:ext cx="8928100" cy="5857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900113"/>
            <a:ext cx="89281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859338" y="6237288"/>
            <a:ext cx="34305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82CE71-4AD0-4658-A3B1-4105F5342AC0}" type="datetime1">
              <a:rPr lang="en-US"/>
              <a:pPr>
                <a:defRPr/>
              </a:pPr>
              <a:t>11/23/2017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5876925"/>
            <a:ext cx="82073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61375" y="6372225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/>
            </a:lvl1pPr>
          </a:lstStyle>
          <a:p>
            <a:pPr>
              <a:defRPr/>
            </a:pPr>
            <a:fld id="{1A40E88B-D408-4E5B-9AE9-4F047359F85C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1032" name="Line 9"/>
          <p:cNvSpPr>
            <a:spLocks noChangeShapeType="1"/>
          </p:cNvSpPr>
          <p:nvPr userDrawn="1"/>
        </p:nvSpPr>
        <p:spPr bwMode="auto">
          <a:xfrm>
            <a:off x="107950" y="836613"/>
            <a:ext cx="8929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0943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70C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70C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0FB6-823D-46CD-9FFC-5F1CF8C9F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14512"/>
            <a:ext cx="7772400" cy="1470025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Atmosferska pražnjenja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375E5F-91B4-471F-AEFD-962DCFF9C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06" y="44449"/>
            <a:ext cx="1054517" cy="2180527"/>
          </a:xfrm>
          <a:prstGeom prst="rect">
            <a:avLst/>
          </a:prstGeom>
        </p:spPr>
      </p:pic>
      <p:pic>
        <p:nvPicPr>
          <p:cNvPr id="8" name="Picture 3" descr="D:\Mislav\Uprava_FER-a\Organizacija\UNIZG_vizualni_identitet\UniZg-Logo-Sastavnica_mg2.jpg">
            <a:extLst>
              <a:ext uri="{FF2B5EF4-FFF2-40B4-BE49-F238E27FC236}">
                <a16:creationId xmlns:a16="http://schemas.microsoft.com/office/drawing/2014/main" id="{95456066-457B-4630-8D5A-D3A1E1180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4449"/>
            <a:ext cx="1632943" cy="165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679C4B-65CF-4D77-B586-F2B4609ECA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908" y="4149259"/>
            <a:ext cx="2014184" cy="18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4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D:\LLS\Slike\munja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72616" y="1"/>
            <a:ext cx="10392884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846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Dia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56" y="0"/>
            <a:ext cx="9180512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5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3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3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-1"/>
            <a:ext cx="4572000" cy="687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764704"/>
            <a:ext cx="9155067" cy="463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779912" y="3811081"/>
            <a:ext cx="1035075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Pražnjenje oblak - zemlja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92418" y="2388488"/>
            <a:ext cx="112133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Pražnjenje oblak - </a:t>
            </a:r>
            <a:r>
              <a:rPr lang="hr-HR" sz="1050" dirty="0" err="1"/>
              <a:t>oblak</a:t>
            </a:r>
            <a:endParaRPr lang="hr-HR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5724128" y="1075794"/>
            <a:ext cx="119334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Pražnjenje oblak - zrak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4266" y="2587962"/>
            <a:ext cx="112133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Pražnjenje unutar oblaka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5656" y="3180576"/>
            <a:ext cx="1584176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Područje s negativnim nabojem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1640" y="2083906"/>
            <a:ext cx="144016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Područje s pozitivnim nabojem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3884106"/>
            <a:ext cx="1725126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50" dirty="0"/>
              <a:t>Područje s pozitivnim nabojem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1F69A9C-A29F-4C2E-AB16-7DE6D168FF9A}"/>
              </a:ext>
            </a:extLst>
          </p:cNvPr>
          <p:cNvSpPr txBox="1">
            <a:spLocks/>
          </p:cNvSpPr>
          <p:nvPr/>
        </p:nvSpPr>
        <p:spPr bwMode="auto">
          <a:xfrm>
            <a:off x="685800" y="1814512"/>
            <a:ext cx="7772400" cy="147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r>
              <a:rPr lang="hr-HR" kern="0" dirty="0">
                <a:solidFill>
                  <a:schemeClr val="accent3"/>
                </a:solidFill>
              </a:rPr>
              <a:t>Sustav za lociranje atmosferskih pražnjenja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7AB928-3D18-4A42-9EF7-3A292032BF40}"/>
              </a:ext>
            </a:extLst>
          </p:cNvPr>
          <p:cNvSpPr txBox="1">
            <a:spLocks/>
          </p:cNvSpPr>
          <p:nvPr/>
        </p:nvSpPr>
        <p:spPr bwMode="auto">
          <a:xfrm>
            <a:off x="899976" y="3562156"/>
            <a:ext cx="7344047" cy="168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894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894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9pPr>
          </a:lstStyle>
          <a:p>
            <a:pPr algn="ctr"/>
            <a:endParaRPr lang="hr-HR" sz="2000" b="0" kern="0" dirty="0">
              <a:solidFill>
                <a:schemeClr val="accent3"/>
              </a:solidFill>
            </a:endParaRPr>
          </a:p>
          <a:p>
            <a:pPr algn="ctr"/>
            <a:endParaRPr lang="hr-HR" sz="2000" b="0" kern="0" dirty="0">
              <a:solidFill>
                <a:schemeClr val="accent3"/>
              </a:solidFill>
            </a:endParaRPr>
          </a:p>
          <a:p>
            <a:pPr algn="ctr"/>
            <a:r>
              <a:rPr lang="hr-HR" sz="2000" b="0" kern="0" dirty="0">
                <a:solidFill>
                  <a:schemeClr val="accent3"/>
                </a:solidFill>
              </a:rPr>
              <a:t>Mreža senzora i princip rada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CB91CD-251B-46D3-BB84-00B80F6E26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260" y="233820"/>
            <a:ext cx="1449525" cy="13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23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8"/>
          <p:cNvPicPr>
            <a:picLocks noChangeAspect="1" noChangeArrowheads="1"/>
          </p:cNvPicPr>
          <p:nvPr/>
        </p:nvPicPr>
        <p:blipFill rotWithShape="1">
          <a:blip r:embed="rId2" cstate="print"/>
          <a:srcRect l="715" t="1655" r="1460" b="2052"/>
          <a:stretch/>
        </p:blipFill>
        <p:spPr bwMode="auto">
          <a:xfrm>
            <a:off x="466223" y="-4749"/>
            <a:ext cx="82115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930279" y="332656"/>
            <a:ext cx="7170113" cy="45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anchor="b"/>
          <a:lstStyle/>
          <a:p>
            <a:pPr>
              <a:defRPr/>
            </a:pPr>
            <a:r>
              <a:rPr lang="hr-HR" sz="2400" dirty="0"/>
              <a:t>Položaj senzora sustava LINET u Europi</a:t>
            </a:r>
          </a:p>
        </p:txBody>
      </p:sp>
    </p:spTree>
    <p:extLst>
      <p:ext uri="{BB962C8B-B14F-4D97-AF65-F5344CB8AC3E}">
        <p14:creationId xmlns:p14="http://schemas.microsoft.com/office/powerpoint/2010/main" val="2199536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70C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70C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7B0833-1F28-4582-BDDF-00025A0D87A6}" type="slidenum">
              <a:rPr kumimoji="0" lang="en-US" altLang="sr-Latn-R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sr-Latn-R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244" name="Title 2"/>
          <p:cNvSpPr>
            <a:spLocks noGrp="1"/>
          </p:cNvSpPr>
          <p:nvPr>
            <p:ph type="title"/>
          </p:nvPr>
        </p:nvSpPr>
        <p:spPr>
          <a:xfrm>
            <a:off x="107950" y="180400"/>
            <a:ext cx="8928100" cy="584775"/>
          </a:xfrm>
        </p:spPr>
        <p:txBody>
          <a:bodyPr/>
          <a:lstStyle/>
          <a:p>
            <a:r>
              <a:rPr lang="hr-HR" altLang="sr-Latn-RS" dirty="0">
                <a:solidFill>
                  <a:schemeClr val="accent3"/>
                </a:solidFill>
              </a:rPr>
              <a:t>Princip rada sustava za lociranje atm. pražnjenja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192838" y="3249438"/>
            <a:ext cx="2451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VNF/NF frekvencijski opseg za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detekciju atmosferskih pražnjenja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490538" y="6167263"/>
            <a:ext cx="22275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TOA (Time-</a:t>
            </a:r>
            <a:r>
              <a:rPr kumimoji="0" lang="hr-HR" alt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Of</a:t>
            </a: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</a:t>
            </a:r>
            <a:r>
              <a:rPr kumimoji="0" lang="hr-HR" alt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Arrival</a:t>
            </a: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metoda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za određivanje lokacije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atmosferskih pražnjenja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28036" r="15614" b="42093"/>
          <a:stretch>
            <a:fillRect/>
          </a:stretch>
        </p:blipFill>
        <p:spPr bwMode="auto">
          <a:xfrm>
            <a:off x="792163" y="1050751"/>
            <a:ext cx="1347787" cy="2303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0" y="3390726"/>
            <a:ext cx="29162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Dva </a:t>
            </a:r>
            <a:r>
              <a:rPr kumimoji="0" lang="hr-HR" alt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ortogonalna</a:t>
            </a: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senzorska kruga mjere magnetsku indukciju kao vremensku funkciju u frekvencijskom rasponu (1 </a:t>
            </a:r>
            <a:r>
              <a:rPr kumimoji="0" lang="hr-HR" alt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kHz</a:t>
            </a: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200 </a:t>
            </a:r>
            <a:r>
              <a:rPr kumimoji="0" lang="hr-HR" altLang="sr-Latn-R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kHz</a:t>
            </a: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5625" y="4365451"/>
            <a:ext cx="2447925" cy="1679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3024188" y="6135513"/>
            <a:ext cx="2700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LINET 3D algoritam za određivanje lokacija atmosferskih pražnjenja</a:t>
            </a:r>
          </a:p>
        </p:txBody>
      </p:sp>
      <p:pic>
        <p:nvPicPr>
          <p:cNvPr id="11" name="Picture 8" descr="munja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479376"/>
            <a:ext cx="2673350" cy="1763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975" y="4365451"/>
            <a:ext cx="1887538" cy="172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325" y="1449213"/>
            <a:ext cx="2741613" cy="172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2879725" y="3289126"/>
            <a:ext cx="274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Atmosfersko pražnjenje ili udar munje</a:t>
            </a:r>
          </a:p>
        </p:txBody>
      </p:sp>
      <p:pic>
        <p:nvPicPr>
          <p:cNvPr id="15" name="Picture 2" descr="LINET_data_flo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2475" y="4401963"/>
            <a:ext cx="3165475" cy="1619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6119813" y="6129163"/>
            <a:ext cx="2700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Tok podataka: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senzori -&gt; centar -&gt; korisnici</a:t>
            </a:r>
          </a:p>
        </p:txBody>
      </p:sp>
    </p:spTree>
    <p:extLst>
      <p:ext uri="{BB962C8B-B14F-4D97-AF65-F5344CB8AC3E}">
        <p14:creationId xmlns:p14="http://schemas.microsoft.com/office/powerpoint/2010/main" val="1913272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0FB6-823D-46CD-9FFC-5F1CF8C9F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14512"/>
            <a:ext cx="7772400" cy="1470025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Sustav za lociranje atmosferskih pražnjenja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F8E4E8F-812C-405F-ACEA-411509730401}"/>
              </a:ext>
            </a:extLst>
          </p:cNvPr>
          <p:cNvSpPr txBox="1">
            <a:spLocks/>
          </p:cNvSpPr>
          <p:nvPr/>
        </p:nvSpPr>
        <p:spPr bwMode="auto">
          <a:xfrm>
            <a:off x="899976" y="3562156"/>
            <a:ext cx="7344047" cy="168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894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894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9pPr>
          </a:lstStyle>
          <a:p>
            <a:pPr algn="ctr"/>
            <a:endParaRPr lang="hr-HR" sz="2000" b="0" kern="0" dirty="0">
              <a:solidFill>
                <a:schemeClr val="accent3"/>
              </a:solidFill>
            </a:endParaRPr>
          </a:p>
          <a:p>
            <a:pPr algn="ctr"/>
            <a:endParaRPr lang="hr-HR" sz="2000" b="0" kern="0" dirty="0">
              <a:solidFill>
                <a:schemeClr val="accent3"/>
              </a:solidFill>
            </a:endParaRPr>
          </a:p>
          <a:p>
            <a:pPr algn="ctr"/>
            <a:r>
              <a:rPr lang="hr-HR" sz="2000" b="0" kern="0" dirty="0">
                <a:solidFill>
                  <a:schemeClr val="accent3"/>
                </a:solidFill>
              </a:rPr>
              <a:t>Prostorne i statističke analize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427C1-887F-4D52-AE65-532B4833D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260" y="233820"/>
            <a:ext cx="1449525" cy="13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0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524" t="24551" r="29133" b="20701"/>
          <a:stretch/>
        </p:blipFill>
        <p:spPr>
          <a:xfrm>
            <a:off x="0" y="-2134"/>
            <a:ext cx="9255244" cy="6894212"/>
          </a:xfrm>
          <a:prstGeom prst="rect">
            <a:avLst/>
          </a:prstGeom>
        </p:spPr>
      </p:pic>
      <p:sp>
        <p:nvSpPr>
          <p:cNvPr id="155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69192" y="404664"/>
            <a:ext cx="5745832" cy="472207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dirty="0">
                <a:latin typeface="Arial" charset="0"/>
              </a:rPr>
              <a:t>Broj grmljavinskih dana u godini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A17C08-FB1B-4ABB-BA53-B076120F6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23268D-C5FE-4484-8866-E091C9DDE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5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16016" y="404664"/>
            <a:ext cx="4083128" cy="472207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dirty="0">
                <a:latin typeface="Arial" charset="0"/>
              </a:rPr>
              <a:t>Gustoća udara munja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5F44CF-57AB-4ABD-AD51-744D4DCFF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" y="5013176"/>
            <a:ext cx="86725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77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0FB6-823D-46CD-9FFC-5F1CF8C9F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14512"/>
            <a:ext cx="7772400" cy="1470025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Sustav za lociranje atmosferskih pražnjenja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2D121-2AC7-47EE-A16A-6DF09140A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976" y="3562156"/>
            <a:ext cx="7344047" cy="1681162"/>
          </a:xfrm>
        </p:spPr>
        <p:txBody>
          <a:bodyPr/>
          <a:lstStyle/>
          <a:p>
            <a:pPr algn="ctr"/>
            <a:endParaRPr lang="hr-HR" sz="2000" dirty="0">
              <a:solidFill>
                <a:schemeClr val="accent3"/>
              </a:solidFill>
            </a:endParaRPr>
          </a:p>
          <a:p>
            <a:pPr algn="ctr"/>
            <a:endParaRPr lang="hr-HR" sz="2000" dirty="0">
              <a:solidFill>
                <a:schemeClr val="accent3"/>
              </a:solidFill>
            </a:endParaRPr>
          </a:p>
          <a:p>
            <a:pPr algn="ctr"/>
            <a:r>
              <a:rPr lang="hr-HR" sz="2000" dirty="0">
                <a:solidFill>
                  <a:schemeClr val="accent3"/>
                </a:solidFill>
              </a:rPr>
              <a:t>Praćenje grmljavinske aktivnosti u stvarnom vremenu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CCAB36-6FB8-4D9E-B508-D8A7E98C5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260" y="233820"/>
            <a:ext cx="1449525" cy="13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9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2AB27-2B58-4A57-9E3C-FA911499E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24189"/>
          </a:xfrm>
        </p:spPr>
        <p:txBody>
          <a:bodyPr/>
          <a:lstStyle/>
          <a:p>
            <a:pPr marL="0" indent="0" algn="ctr">
              <a:buNone/>
            </a:pPr>
            <a:endParaRPr lang="hr-HR" sz="3600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endParaRPr lang="hr-HR" sz="3600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r>
              <a:rPr lang="hr-HR" sz="3600" dirty="0">
                <a:solidFill>
                  <a:schemeClr val="accent3"/>
                </a:solidFill>
              </a:rPr>
              <a:t>12.9.2017.</a:t>
            </a:r>
          </a:p>
          <a:p>
            <a:pPr algn="ctr"/>
            <a:endParaRPr lang="hr-HR" sz="3600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r>
              <a:rPr lang="hr-HR" sz="3600" dirty="0">
                <a:solidFill>
                  <a:schemeClr val="accent3"/>
                </a:solidFill>
              </a:rPr>
              <a:t>24 koraka po 1 sat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88C6E1-1708-44E4-8B16-48025F0E7074}"/>
              </a:ext>
            </a:extLst>
          </p:cNvPr>
          <p:cNvSpPr/>
          <p:nvPr/>
        </p:nvSpPr>
        <p:spPr>
          <a:xfrm>
            <a:off x="1187624" y="332656"/>
            <a:ext cx="6768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Sustav za lociranje atmosferskih pražnjenja</a:t>
            </a:r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1071FD-66A7-43BB-A5A3-E67DD4E1F9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73216"/>
            <a:ext cx="1449525" cy="13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4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E7910D-1C97-4B55-A10F-A36C3DE05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01" y="0"/>
            <a:ext cx="699159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9B3999-DA54-4932-A2CA-0A1166D23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949280"/>
            <a:ext cx="888818" cy="79901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BE0D5B3-1E04-4F1A-9F04-3F73C1A69B64}"/>
              </a:ext>
            </a:extLst>
          </p:cNvPr>
          <p:cNvSpPr txBox="1">
            <a:spLocks/>
          </p:cNvSpPr>
          <p:nvPr/>
        </p:nvSpPr>
        <p:spPr>
          <a:xfrm>
            <a:off x="899975" y="6132764"/>
            <a:ext cx="7344047" cy="4320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894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894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hr-HR" sz="2000" b="0" kern="0" dirty="0">
                <a:solidFill>
                  <a:schemeClr val="tx1"/>
                </a:solidFill>
              </a:rPr>
              <a:t>Praćenje grmljavinske aktivnosti u stvarnom vremenu</a:t>
            </a:r>
          </a:p>
        </p:txBody>
      </p:sp>
    </p:spTree>
    <p:extLst>
      <p:ext uri="{BB962C8B-B14F-4D97-AF65-F5344CB8AC3E}">
        <p14:creationId xmlns:p14="http://schemas.microsoft.com/office/powerpoint/2010/main" val="3341922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4424B1-E6AD-4C94-A3D6-C9DFD753D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62" y="476672"/>
            <a:ext cx="2753276" cy="24751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2260EA0-7CFB-4BDA-A28D-8B43EF02E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263231"/>
            <a:ext cx="7772400" cy="1470025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Sustav za upravljanje energijom vjetra</a:t>
            </a:r>
          </a:p>
        </p:txBody>
      </p:sp>
    </p:spTree>
    <p:extLst>
      <p:ext uri="{BB962C8B-B14F-4D97-AF65-F5344CB8AC3E}">
        <p14:creationId xmlns:p14="http://schemas.microsoft.com/office/powerpoint/2010/main" val="387555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5C02EF-4785-4E29-A090-5F61EBD4F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/>
          <a:stretch/>
        </p:blipFill>
        <p:spPr>
          <a:xfrm>
            <a:off x="0" y="663308"/>
            <a:ext cx="9144000" cy="5531384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D1244B8-C665-4628-8A6E-514EDC9B1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365104"/>
            <a:ext cx="2736304" cy="6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hr-HR" sz="1800" kern="0" dirty="0">
                <a:solidFill>
                  <a:schemeClr val="accent3"/>
                </a:solidFill>
                <a:latin typeface="Arial" charset="0"/>
              </a:rPr>
              <a:t>Meteorološka prognoza brzine vjetra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559C344-13EC-4A99-BC6B-6FC73944D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780928"/>
            <a:ext cx="2891026" cy="90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hr-HR" sz="1800" kern="0" dirty="0">
                <a:solidFill>
                  <a:schemeClr val="accent3"/>
                </a:solidFill>
                <a:latin typeface="Arial" charset="0"/>
              </a:rPr>
              <a:t>Procjena odstupanja prognoziranja na temelju povijesnih podataka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998DD7-733A-4860-BFC9-0D31583E8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897" y="1052736"/>
            <a:ext cx="2736304" cy="6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hr-HR" sz="1800" kern="0" dirty="0">
                <a:solidFill>
                  <a:schemeClr val="accent3"/>
                </a:solidFill>
                <a:latin typeface="Arial" charset="0"/>
              </a:rPr>
              <a:t>Prognoza proizvodnje vjetrene elektrane</a:t>
            </a:r>
          </a:p>
        </p:txBody>
      </p:sp>
    </p:spTree>
    <p:extLst>
      <p:ext uri="{BB962C8B-B14F-4D97-AF65-F5344CB8AC3E}">
        <p14:creationId xmlns:p14="http://schemas.microsoft.com/office/powerpoint/2010/main" val="412272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8AC5DF-F77E-44CF-A9D9-046E8E6C4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97" y="706649"/>
            <a:ext cx="9192593" cy="6124565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D1244B8-C665-4628-8A6E-514EDC9B1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2439563"/>
            <a:ext cx="6108464" cy="9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hr-HR" sz="2800" kern="0" dirty="0">
                <a:latin typeface="Arial" charset="0"/>
              </a:rPr>
              <a:t>Sustav za upravljanje</a:t>
            </a:r>
          </a:p>
          <a:p>
            <a:pPr algn="ctr" eaLnBrk="1" hangingPunct="1">
              <a:defRPr/>
            </a:pPr>
            <a:r>
              <a:rPr lang="hr-HR" sz="2800" kern="0" dirty="0">
                <a:latin typeface="Arial" charset="0"/>
              </a:rPr>
              <a:t>energijom vjetra</a:t>
            </a:r>
          </a:p>
        </p:txBody>
      </p:sp>
    </p:spTree>
    <p:extLst>
      <p:ext uri="{BB962C8B-B14F-4D97-AF65-F5344CB8AC3E}">
        <p14:creationId xmlns:p14="http://schemas.microsoft.com/office/powerpoint/2010/main" val="47588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882B-1DFC-4B64-A3E3-C2E3DBC5B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44000" cy="481641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ABB90C7-75D1-40FF-8757-1B204B94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504" y="210071"/>
            <a:ext cx="5842992" cy="490066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Meteorološka mjerenja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ED1EE8-5A53-4F13-8991-741D20356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340768"/>
            <a:ext cx="7211144" cy="490066"/>
          </a:xfrm>
        </p:spPr>
        <p:txBody>
          <a:bodyPr/>
          <a:lstStyle/>
          <a:p>
            <a:pPr marL="0" indent="0">
              <a:buNone/>
            </a:pPr>
            <a:r>
              <a:rPr lang="hr-HR" dirty="0">
                <a:solidFill>
                  <a:schemeClr val="accent3"/>
                </a:solidFill>
              </a:rPr>
              <a:t>… u vođenju elektroenergetskih sustava</a:t>
            </a:r>
          </a:p>
        </p:txBody>
      </p:sp>
    </p:spTree>
    <p:extLst>
      <p:ext uri="{BB962C8B-B14F-4D97-AF65-F5344CB8AC3E}">
        <p14:creationId xmlns:p14="http://schemas.microsoft.com/office/powerpoint/2010/main" val="1059612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4424B1-E6AD-4C94-A3D6-C9DFD753D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62" y="620688"/>
            <a:ext cx="2753276" cy="2475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5B4331-1929-4E6C-B252-AA40FB81A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81" y="260648"/>
            <a:ext cx="1054517" cy="2180527"/>
          </a:xfrm>
          <a:prstGeom prst="rect">
            <a:avLst/>
          </a:prstGeom>
        </p:spPr>
      </p:pic>
      <p:pic>
        <p:nvPicPr>
          <p:cNvPr id="5" name="Picture 3" descr="D:\Mislav\Uprava_FER-a\Organizacija\UNIZG_vizualni_identitet\UniZg-Logo-Sastavnica_mg2.jpg">
            <a:extLst>
              <a:ext uri="{FF2B5EF4-FFF2-40B4-BE49-F238E27FC236}">
                <a16:creationId xmlns:a16="http://schemas.microsoft.com/office/drawing/2014/main" id="{0AF24314-D8FE-46D2-A1D3-FA1DD6C3A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632943" cy="165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B928A5-9F71-4566-98C1-5A6B32BF7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725144"/>
            <a:ext cx="7772400" cy="749945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Laboratorij za visoki napon</a:t>
            </a:r>
          </a:p>
        </p:txBody>
      </p:sp>
    </p:spTree>
    <p:extLst>
      <p:ext uri="{BB962C8B-B14F-4D97-AF65-F5344CB8AC3E}">
        <p14:creationId xmlns:p14="http://schemas.microsoft.com/office/powerpoint/2010/main" val="28700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28AC09-8429-4A51-82F4-5062A6CF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10334535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0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E132EB-07B2-43BD-8BE1-8C418AF58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9" y="548680"/>
            <a:ext cx="9078681" cy="604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7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0FB6-823D-46CD-9FFC-5F1CF8C9F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14512"/>
            <a:ext cx="7772400" cy="1470025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accent3"/>
                </a:solidFill>
              </a:rPr>
              <a:t>Laboratorij za visoki napon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2D121-2AC7-47EE-A16A-6DF09140A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976" y="3562156"/>
            <a:ext cx="7344047" cy="1681162"/>
          </a:xfrm>
        </p:spPr>
        <p:txBody>
          <a:bodyPr/>
          <a:lstStyle/>
          <a:p>
            <a:pPr algn="ctr"/>
            <a:endParaRPr lang="hr-HR" sz="2000" dirty="0">
              <a:solidFill>
                <a:schemeClr val="accent3"/>
              </a:solidFill>
            </a:endParaRPr>
          </a:p>
          <a:p>
            <a:pPr algn="ctr"/>
            <a:endParaRPr lang="hr-HR" sz="2000" dirty="0">
              <a:solidFill>
                <a:schemeClr val="accent3"/>
              </a:solidFill>
            </a:endParaRPr>
          </a:p>
          <a:p>
            <a:pPr algn="ctr"/>
            <a:r>
              <a:rPr lang="hr-HR" sz="2000" dirty="0">
                <a:solidFill>
                  <a:schemeClr val="accent3"/>
                </a:solidFill>
              </a:rPr>
              <a:t>Pokus s Teslinim transformatorom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CCAB36-6FB8-4D9E-B508-D8A7E98C5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260" y="233820"/>
            <a:ext cx="1449525" cy="13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54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7A9FBF-C6EE-4506-8516-5467FCAA5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09" y="0"/>
            <a:ext cx="7149981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F64614C-CC42-4B0B-A079-565655784304}"/>
              </a:ext>
            </a:extLst>
          </p:cNvPr>
          <p:cNvSpPr/>
          <p:nvPr/>
        </p:nvSpPr>
        <p:spPr bwMode="auto">
          <a:xfrm>
            <a:off x="6516216" y="5229200"/>
            <a:ext cx="144016" cy="144016"/>
          </a:xfrm>
          <a:prstGeom prst="ellipse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BC92FC-0886-4D98-90B6-F94019DA3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72816"/>
            <a:ext cx="720080" cy="6473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D8A4B9-524E-42D1-96EE-623645A4C6BD}"/>
              </a:ext>
            </a:extLst>
          </p:cNvPr>
          <p:cNvCxnSpPr>
            <a:cxnSpLocks/>
          </p:cNvCxnSpPr>
          <p:nvPr/>
        </p:nvCxnSpPr>
        <p:spPr bwMode="auto">
          <a:xfrm>
            <a:off x="6732240" y="5301208"/>
            <a:ext cx="144016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C6FAEF-9E3D-4357-997F-06B66A46EB7F}"/>
              </a:ext>
            </a:extLst>
          </p:cNvPr>
          <p:cNvCxnSpPr>
            <a:cxnSpLocks/>
          </p:cNvCxnSpPr>
          <p:nvPr/>
        </p:nvCxnSpPr>
        <p:spPr bwMode="auto">
          <a:xfrm flipV="1">
            <a:off x="6876256" y="2780928"/>
            <a:ext cx="0" cy="252028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DD7A86-65C5-4A25-939B-135B18FFBCBC}"/>
              </a:ext>
            </a:extLst>
          </p:cNvPr>
          <p:cNvCxnSpPr>
            <a:cxnSpLocks/>
          </p:cNvCxnSpPr>
          <p:nvPr/>
        </p:nvCxnSpPr>
        <p:spPr bwMode="auto">
          <a:xfrm flipH="1">
            <a:off x="6660232" y="2780928"/>
            <a:ext cx="216024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02D7D598-738B-48DA-87AC-9A847B199FAE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63551" y="2420516"/>
            <a:ext cx="216024" cy="144016"/>
          </a:xfrm>
          <a:prstGeom prst="bentConnector3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D54E8107-9CFF-40E9-9C2C-550D80A813F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7007567" y="2312504"/>
            <a:ext cx="216024" cy="144016"/>
          </a:xfrm>
          <a:prstGeom prst="bentConnector3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00C47E-7048-4DAB-8697-8D0635D39C7A}"/>
              </a:ext>
            </a:extLst>
          </p:cNvPr>
          <p:cNvCxnSpPr/>
          <p:nvPr/>
        </p:nvCxnSpPr>
        <p:spPr bwMode="auto">
          <a:xfrm flipH="1">
            <a:off x="6782846" y="2600536"/>
            <a:ext cx="116709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6D96FAD-F422-4063-8E4F-C472E61BD6E1}"/>
              </a:ext>
            </a:extLst>
          </p:cNvPr>
          <p:cNvCxnSpPr/>
          <p:nvPr/>
        </p:nvCxnSpPr>
        <p:spPr bwMode="auto">
          <a:xfrm>
            <a:off x="7187587" y="2276500"/>
            <a:ext cx="171323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0" name="Arrow: Bent 29">
            <a:extLst>
              <a:ext uri="{FF2B5EF4-FFF2-40B4-BE49-F238E27FC236}">
                <a16:creationId xmlns:a16="http://schemas.microsoft.com/office/drawing/2014/main" id="{2C84CBB3-DD7E-4578-B97A-3EE9692A16AD}"/>
              </a:ext>
            </a:extLst>
          </p:cNvPr>
          <p:cNvSpPr/>
          <p:nvPr/>
        </p:nvSpPr>
        <p:spPr bwMode="auto">
          <a:xfrm>
            <a:off x="6596185" y="2492896"/>
            <a:ext cx="190614" cy="216024"/>
          </a:xfrm>
          <a:prstGeom prst="bentArrow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Arrow: Up 30">
            <a:extLst>
              <a:ext uri="{FF2B5EF4-FFF2-40B4-BE49-F238E27FC236}">
                <a16:creationId xmlns:a16="http://schemas.microsoft.com/office/drawing/2014/main" id="{958A9F0C-E3AD-4111-9735-AD915921DC1E}"/>
              </a:ext>
            </a:extLst>
          </p:cNvPr>
          <p:cNvSpPr/>
          <p:nvPr/>
        </p:nvSpPr>
        <p:spPr bwMode="auto">
          <a:xfrm rot="2953953">
            <a:off x="6984473" y="2204491"/>
            <a:ext cx="96363" cy="144016"/>
          </a:xfrm>
          <a:prstGeom prst="upArrow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207C068-CC51-4768-A9BA-F19F4F40C746}"/>
              </a:ext>
            </a:extLst>
          </p:cNvPr>
          <p:cNvSpPr/>
          <p:nvPr/>
        </p:nvSpPr>
        <p:spPr bwMode="auto">
          <a:xfrm>
            <a:off x="5025450" y="1466966"/>
            <a:ext cx="1778798" cy="179649"/>
          </a:xfrm>
          <a:prstGeom prst="roundRect">
            <a:avLst/>
          </a:prstGeom>
          <a:noFill/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D0EF3D-A564-442D-8E5B-08F19CADC75C}"/>
              </a:ext>
            </a:extLst>
          </p:cNvPr>
          <p:cNvSpPr txBox="1"/>
          <p:nvPr/>
        </p:nvSpPr>
        <p:spPr>
          <a:xfrm>
            <a:off x="6424297" y="710087"/>
            <a:ext cx="169790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hr-HR" sz="1800" dirty="0">
                <a:solidFill>
                  <a:srgbClr val="FF0000"/>
                </a:solidFill>
              </a:rPr>
              <a:t>Pokus Teslin</a:t>
            </a:r>
          </a:p>
          <a:p>
            <a:pPr algn="ctr"/>
            <a:r>
              <a:rPr lang="hr-HR" sz="1800" dirty="0">
                <a:solidFill>
                  <a:srgbClr val="FF0000"/>
                </a:solidFill>
              </a:rPr>
              <a:t>transformator</a:t>
            </a:r>
          </a:p>
        </p:txBody>
      </p:sp>
    </p:spTree>
    <p:extLst>
      <p:ext uri="{BB962C8B-B14F-4D97-AF65-F5344CB8AC3E}">
        <p14:creationId xmlns:p14="http://schemas.microsoft.com/office/powerpoint/2010/main" val="2088452558"/>
      </p:ext>
    </p:extLst>
  </p:cSld>
  <p:clrMapOvr>
    <a:masterClrMapping/>
  </p:clrMapOvr>
  <p:transition spd="slow" advClick="0" advTm="5000">
    <p:fade/>
  </p:transition>
</p:sld>
</file>

<file path=ppt/theme/theme1.xml><?xml version="1.0" encoding="utf-8"?>
<a:theme xmlns:a="http://schemas.openxmlformats.org/drawingml/2006/main" name="Prezentacija">
  <a:themeElements>
    <a:clrScheme name="Prezentacij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zentacij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zentacij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ij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ij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Template_bijelo</Template>
  <TotalTime>11686</TotalTime>
  <Words>208</Words>
  <Application>Microsoft Office PowerPoint</Application>
  <PresentationFormat>On-screen Show (4:3)</PresentationFormat>
  <Paragraphs>58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Tahoma</vt:lpstr>
      <vt:lpstr>Prezentacija</vt:lpstr>
      <vt:lpstr>Default Design</vt:lpstr>
      <vt:lpstr>Atmosferska pražnjenja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Princip rada sustava za lociranje atm. pražnjenja</vt:lpstr>
      <vt:lpstr>Sustav za lociranje atmosferskih pražnjenja</vt:lpstr>
      <vt:lpstr>Broj grmljavinskih dana u godini</vt:lpstr>
      <vt:lpstr>Gustoća udara munja</vt:lpstr>
      <vt:lpstr>Sustav za lociranje atmosferskih pražnjenja</vt:lpstr>
      <vt:lpstr>PowerPoint Presentation</vt:lpstr>
      <vt:lpstr>PowerPoint Presentation</vt:lpstr>
      <vt:lpstr>Sustav za upravljanje energijom vjetra</vt:lpstr>
      <vt:lpstr>PowerPoint Presentation</vt:lpstr>
      <vt:lpstr>PowerPoint Presentation</vt:lpstr>
      <vt:lpstr>Meteorološka mjerenja</vt:lpstr>
      <vt:lpstr>Laboratorij za visoki napon</vt:lpstr>
      <vt:lpstr>PowerPoint Presentation</vt:lpstr>
      <vt:lpstr>PowerPoint Presentation</vt:lpstr>
      <vt:lpstr>Laboratorij za visoki napon</vt:lpstr>
      <vt:lpstr>PowerPoint Presentation</vt:lpstr>
    </vt:vector>
  </TitlesOfParts>
  <Company>ZVNE FER Zagreb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</dc:title>
  <dc:creator>Bojan Franc</dc:creator>
  <cp:lastModifiedBy>bfranc</cp:lastModifiedBy>
  <cp:revision>534</cp:revision>
  <dcterms:created xsi:type="dcterms:W3CDTF">2003-02-27T14:57:33Z</dcterms:created>
  <dcterms:modified xsi:type="dcterms:W3CDTF">2017-11-23T16:26:59Z</dcterms:modified>
</cp:coreProperties>
</file>